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5"/>
  </p:handoutMasterIdLst>
  <p:sldIdLst>
    <p:sldId id="256" r:id="rId3"/>
    <p:sldId id="275" r:id="rId4"/>
    <p:sldId id="264" r:id="rId6"/>
    <p:sldId id="281" r:id="rId7"/>
    <p:sldId id="289" r:id="rId8"/>
    <p:sldId id="296" r:id="rId9"/>
    <p:sldId id="284" r:id="rId10"/>
    <p:sldId id="301" r:id="rId11"/>
    <p:sldId id="302" r:id="rId12"/>
    <p:sldId id="286" r:id="rId13"/>
    <p:sldId id="279" r:id="rId14"/>
  </p:sldIdLst>
  <p:sldSz cx="12192000" cy="6858000"/>
  <p:notesSz cx="6858000" cy="9144000"/>
  <p:custDataLst>
    <p:tags r:id="rId19"/>
  </p:custDataLst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D1EA"/>
    <a:srgbClr val="61DAF0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6" d="100"/>
          <a:sy n="116" d="100"/>
        </p:scale>
        <p:origin x="35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839788" y="4452938"/>
            <a:ext cx="10512425" cy="1079500"/>
          </a:xfrm>
          <a:ln>
            <a:miter/>
          </a:ln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Basic course5-Automatic lighting</a:t>
            </a:r>
            <a:endParaRPr lang="en-US" altLang="zh-CN" dirty="0" smtClean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496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en-US" altLang="zh-CN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94766" y="6145013"/>
            <a:ext cx="5310505" cy="5835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b="0" cap="none" spc="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9714" y="1024954"/>
            <a:ext cx="12092286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After the program is uploaded, the car is powered on normally. When the light is in a dark environment, the lights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are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turned on. When in a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hight-brightness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environment, the lights will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be closed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.</a:t>
            </a:r>
            <a:endParaRPr lang="zh-CN" altLang="en-US" sz="20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30" y="1964690"/>
            <a:ext cx="3655060" cy="36188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505" y="1854835"/>
            <a:ext cx="3409315" cy="37909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07606" y="214758"/>
            <a:ext cx="670115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phenomena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ld"/>
      </p:transition>
    </mc:Choice>
    <mc:Fallback>
      <p:transition spd="slow">
        <p:pull dir="ld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5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5" name="圆角矩形 374"/>
          <p:cNvSpPr>
            <a:spLocks noChangeAspect="1"/>
          </p:cNvSpPr>
          <p:nvPr/>
        </p:nvSpPr>
        <p:spPr>
          <a:xfrm>
            <a:off x="1339215" y="2244090"/>
            <a:ext cx="1402080" cy="1325880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6" name="圆角矩形 375"/>
          <p:cNvSpPr>
            <a:spLocks noChangeAspect="1"/>
          </p:cNvSpPr>
          <p:nvPr/>
        </p:nvSpPr>
        <p:spPr>
          <a:xfrm>
            <a:off x="3103245" y="2244090"/>
            <a:ext cx="1493520" cy="1325880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77" name="圆角矩形 376"/>
          <p:cNvSpPr>
            <a:spLocks noChangeAspect="1"/>
          </p:cNvSpPr>
          <p:nvPr/>
        </p:nvSpPr>
        <p:spPr>
          <a:xfrm>
            <a:off x="7056120" y="2227580"/>
            <a:ext cx="1604645" cy="1325880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8" name="文本框 377">
            <a:hlinkClick r:id="rId2" action="ppaction://hlinksldjump"/>
          </p:cNvPr>
          <p:cNvSpPr txBox="1"/>
          <p:nvPr/>
        </p:nvSpPr>
        <p:spPr>
          <a:xfrm>
            <a:off x="1300323" y="3159786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79" name="文本框 378"/>
          <p:cNvSpPr txBox="1"/>
          <p:nvPr/>
        </p:nvSpPr>
        <p:spPr>
          <a:xfrm>
            <a:off x="3283506" y="3039408"/>
            <a:ext cx="105600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81" name="文本框 380"/>
          <p:cNvSpPr txBox="1"/>
          <p:nvPr/>
        </p:nvSpPr>
        <p:spPr>
          <a:xfrm>
            <a:off x="9247188" y="318865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82" name="圆角矩形 381"/>
          <p:cNvSpPr>
            <a:spLocks noChangeAspect="1"/>
          </p:cNvSpPr>
          <p:nvPr/>
        </p:nvSpPr>
        <p:spPr>
          <a:xfrm>
            <a:off x="5096510" y="2227580"/>
            <a:ext cx="1504315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8" name="KSO_Shape"/>
          <p:cNvSpPr>
            <a:spLocks noChangeAspect="1"/>
          </p:cNvSpPr>
          <p:nvPr/>
        </p:nvSpPr>
        <p:spPr>
          <a:xfrm>
            <a:off x="9383713" y="252349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748403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558073" y="231691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96185" y="23083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41137" y="3021371"/>
            <a:ext cx="121539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Search for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604849" y="230802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279802" y="3016550"/>
            <a:ext cx="115824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116153" y="304740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0" name="圆角矩形 29"/>
          <p:cNvSpPr>
            <a:spLocks noChangeAspect="1"/>
          </p:cNvSpPr>
          <p:nvPr/>
        </p:nvSpPr>
        <p:spPr>
          <a:xfrm>
            <a:off x="9116695" y="2227580"/>
            <a:ext cx="1459230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9025079" y="2913323"/>
            <a:ext cx="164211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643964" y="219943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3"/>
      </p:transition>
    </mc:Choice>
    <mc:Fallback>
      <p:transition spd="slow">
        <p:wheel spokes="3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57282" y="1343016"/>
            <a:ext cx="645477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Photo-resistor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0685" y="1858010"/>
            <a:ext cx="1002030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how to use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graphically program building blocks</a:t>
            </a:r>
            <a:endParaRPr lang="en-US" altLang="zh-CN" sz="2000" b="1" cap="none" spc="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rd"/>
      </p:transition>
    </mc:Choice>
    <mc:Fallback>
      <p:transition spd="slow">
        <p:cover dir="r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640" y="1111250"/>
            <a:ext cx="4053840" cy="38671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7820" y="5492115"/>
            <a:ext cx="1101280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figure above, we circled the red wire frame with a </a:t>
            </a:r>
            <a:r>
              <a:rPr 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and we can 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use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it  by programming.</a:t>
            </a:r>
            <a:endParaRPr lang="zh-CN" altLang="zh-CN" sz="2000" dirty="0">
              <a:solidFill>
                <a:srgbClr val="5DD8EF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newsflash/>
      </p:transition>
    </mc:Choice>
    <mc:Fallback>
      <p:transition spd="slow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8645" y="271532"/>
            <a:ext cx="502285" cy="706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19075" y="1287145"/>
            <a:ext cx="1175385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In this lesson, we will learn about the use of </a:t>
            </a:r>
            <a:r>
              <a:rPr 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zh-CN" altLang="en-US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. When the light intensity is weak (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night</a:t>
            </a:r>
            <a:r>
              <a:rPr lang="zh-CN" altLang="en-US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), the lights are on; when the light intensity is strong (day), the lights are off.</a:t>
            </a:r>
            <a:endParaRPr lang="zh-CN" altLang="en-US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29385" y="271780"/>
            <a:ext cx="4269740" cy="70675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r"/>
      </p:transition>
    </mc:Choice>
    <mc:Fallback>
      <p:transition spd="slow">
        <p:push dir="r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38728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13004" y="271908"/>
            <a:ext cx="470535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Search for blocks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53723" y="1069766"/>
            <a:ext cx="9206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following is the location of the building blocks required for this programming.</a:t>
            </a:r>
            <a:endParaRPr lang="zh-CN" altLang="en-US" sz="20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135" y="1562735"/>
            <a:ext cx="3296285" cy="31642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905" y="1589405"/>
            <a:ext cx="3806190" cy="313753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095" y="1651000"/>
            <a:ext cx="3533140" cy="2797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6443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6550" y="1101725"/>
            <a:ext cx="63131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summary program is shown below:</a:t>
            </a:r>
            <a:endParaRPr lang="zh-CN" altLang="en-US" sz="24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020" y="1645285"/>
            <a:ext cx="6858000" cy="4638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u"/>
      </p:transition>
    </mc:Choice>
    <mc:Fallback>
      <p:transition spd="slow">
        <p:pull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86105" y="1158875"/>
            <a:ext cx="1112012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1)Write the program shown below to display the value of the </a:t>
            </a:r>
            <a:r>
              <a:rPr 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output on the dot matrix.</a:t>
            </a:r>
            <a:endParaRPr lang="en-US" altLang="zh-CN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443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80" y="2074545"/>
            <a:ext cx="7534275" cy="3181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u"/>
      </p:transition>
    </mc:Choice>
    <mc:Fallback>
      <p:transition spd="slow">
        <p:pull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00990" y="5796280"/>
            <a:ext cx="642239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4</a:t>
            </a:r>
            <a:r>
              <a:rPr lang="zh-CN" alt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）The threshold is a value in the middle of A1, A2.</a:t>
            </a:r>
            <a:endParaRPr lang="zh-CN" altLang="en-US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3985" y="1061085"/>
            <a:ext cx="11907520" cy="9220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2) Record the value A1 of the </a:t>
            </a:r>
            <a:r>
              <a:rPr 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output displayed on the dot matrix in the current environment.</a:t>
            </a:r>
            <a:endParaRPr lang="zh-CN" altLang="en-US" sz="18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3) Cover the light source sensor by </a:t>
            </a:r>
            <a:r>
              <a:rPr lang="en-US" altLang="zh-CN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your </a:t>
            </a:r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hand and record the value A2 of the </a:t>
            </a:r>
            <a:r>
              <a:rPr 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Photo-resistor</a:t>
            </a:r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18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output displayed on the dot matrix at this time.</a:t>
            </a:r>
            <a:endParaRPr lang="zh-CN" altLang="en-US" sz="18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6443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1994535"/>
            <a:ext cx="4890770" cy="36385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25" y="1994535"/>
            <a:ext cx="4805045" cy="36588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u"/>
      </p:transition>
    </mc:Choice>
    <mc:Fallback>
      <p:transition spd="slow">
        <p:pull dir="u"/>
      </p:transition>
    </mc:Fallback>
  </mc:AlternateContent>
</p:sld>
</file>

<file path=ppt/tags/tag1.xml><?xml version="1.0" encoding="utf-8"?>
<p:tagLst xmlns:p="http://schemas.openxmlformats.org/presentationml/2006/main">
  <p:tag name="KSO_WM_DOC_GUID" val="{383de476-24a1-49b0-8100-f30a3888282f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1706</Words>
  <Application>WPS 演示</Application>
  <PresentationFormat>宽屏</PresentationFormat>
  <Paragraphs>111</Paragraphs>
  <Slides>11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Arial Unicode MS</vt:lpstr>
      <vt:lpstr>Office 主题</vt:lpstr>
      <vt:lpstr>Basic course5-Automatic lighting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224</cp:revision>
  <dcterms:created xsi:type="dcterms:W3CDTF">2014-05-23T07:15:00Z</dcterms:created>
  <dcterms:modified xsi:type="dcterms:W3CDTF">2019-05-05T03:57:18Z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